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8" r:id="rId5"/>
    <p:sldId id="267" r:id="rId6"/>
    <p:sldId id="260" r:id="rId7"/>
    <p:sldId id="261" r:id="rId8"/>
    <p:sldId id="269" r:id="rId9"/>
    <p:sldId id="27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68" d="100"/>
          <a:sy n="68" d="100"/>
        </p:scale>
        <p:origin x="54" y="4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gif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6960B-26AD-42F6-BCDF-AF7EF51387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34C261-887B-408B-A020-CD3023FFB5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12D122-BC35-427B-B0A7-8D63A9B04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22/04/2022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1ECF7-4D9A-49AB-B1C5-02D7111EE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C227D-0CC2-4EAD-831A-8F2F5C6FD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3371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DD410-7D8F-4CA6-840B-0C91CA21D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E8CE8B-B458-4F4B-872B-F9640A56D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BC7A2-5AB1-4F7A-B7A6-5D305D992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22/04/2022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C50CD-265C-434D-94EE-AE8F97995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2306D-274B-4AEC-874A-97FF60FFF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4721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7690ED-E0D3-460E-BD58-EEDB4A14E7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EEDABD-97E3-46A6-AC2A-A20503F37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33BCB-AA09-445C-8C3F-3F07C9B9F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22/04/2022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0CC33-BBBE-4B73-B713-C4027F1CA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A4CE4-9CCC-436E-93E5-33F743602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6031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9DA5A-4E18-421B-BF78-4943DE9FB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47217-FA68-4876-AC7E-72FFB17BF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27776-CB3D-4322-92A5-2DD31F333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22/04/2022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0CF45-B80A-42DA-AAA1-78A8DD126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51F77-B688-4134-9056-0C64BEF23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079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26094-50BC-4E41-A8DE-EAB611D84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07BA3-84DC-4ACD-9F3D-5FADD4CEC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C444A-4CE9-424F-9899-5BC078DF7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22/04/2022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02CAB-32F2-4028-AA8E-E7FD99465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29FD7-7065-49B1-92A6-ABF1CB47A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548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415E3-ACB9-4AA3-8BC6-36EDD022F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95066-3745-4E64-A012-BB07E80D6A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E9483D-9FD8-4323-85AB-7C6BA70A7C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8897F-FBBE-44F1-9297-13A8A30CF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22/04/2022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37FA5-B554-4079-84FB-273F624B1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C12083-5748-4EBF-93AB-1945A92C1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2879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42C71-8085-4ECE-92ED-910CA861E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CAFA0-4AAC-451D-ABD9-C2E2A4DFD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2967A-A11A-488B-A6B2-17C821A80F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150EB1-5DB4-41A1-AC38-333F1ADC00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D31354-129C-442E-8C64-3E4F2B3AC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BE2B1D-D4E8-41DE-A38C-5EF08EBC9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22/04/2022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3D3CA7-BFBE-4B66-942A-C790893F3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A39083-CADC-419E-887B-9EBADD69B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453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58912-F4DD-4C1A-8069-6EBCE2061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7502A2-3752-4A38-A7F7-D922BA45E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22/04/2022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A648B1-B7F2-4754-A483-C0CE24A6A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1CC87F-E217-4BD0-98A5-D9AC51CEB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396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4D9C2F-6D5A-4F9B-A1DD-7A8C8D08E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22/04/2022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239E2F-E17F-4215-8DD3-B0ED9E67A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C0DD6F-9D44-4C0B-911C-322525158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6990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7B24-7C11-459E-B30C-177E7BB4D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F9494-2658-4E6D-8097-48F9877F5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8DB060-6460-42B0-89A3-11F022CB02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CCD7B6-D618-498C-81C6-05AD1E8E0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22/04/2022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1D2800-F55F-4063-A09A-190A204D3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9FADED-4A9E-4D1E-A598-FCE4B913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0702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EBA69-6D3F-4606-BC06-2A4055CA5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01E6A4-B8D3-4FA6-8695-72F8A36F1F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E994E6-2AA6-45A9-A6F3-08A34D35FF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EB92D4-2A79-4BFA-ACA0-832480930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22/04/2022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B46E53-5585-48BF-80D6-18B71FD75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71D4A0-3633-4330-8686-452F243FA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7929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674F7E-C37F-48D6-8A7A-9E87852B7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965A24-DA18-4B3E-9978-FF1330F19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26F3A-A5EC-4F91-BA2A-BEA8DD5A1C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975F9-DE91-427D-88E4-B0BB0E2C1789}" type="datetimeFigureOut">
              <a:rPr lang="en-GB" smtClean="0"/>
              <a:t>22/04/2022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450E8-ACCA-465A-832B-361B1907E4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CC828-97B7-4C15-B645-BD677B7734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179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gif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sa.int/Enabling_Support/Space_Engineering_Technology/Automation_and_Robotics/PROLERO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grass, outdoor, lawn mower&#10;&#10;Description automatically generated">
            <a:extLst>
              <a:ext uri="{FF2B5EF4-FFF2-40B4-BE49-F238E27FC236}">
                <a16:creationId xmlns:a16="http://schemas.microsoft.com/office/drawing/2014/main" id="{DFE37F0A-76BB-420B-A153-1563A7158F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801B70-0C45-48F3-A6FF-C8767214CE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>
                <a:solidFill>
                  <a:srgbClr val="FFFFFF"/>
                </a:solidFill>
              </a:rPr>
              <a:t>Bio-Inspired Navigation on Varied Terrain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C7193C-7DC5-410E-86C3-C7226ED486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Dexter Shepherd</a:t>
            </a:r>
          </a:p>
        </p:txBody>
      </p:sp>
    </p:spTree>
    <p:extLst>
      <p:ext uri="{BB962C8B-B14F-4D97-AF65-F5344CB8AC3E}">
        <p14:creationId xmlns:p14="http://schemas.microsoft.com/office/powerpoint/2010/main" val="1114642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0C8F4-F509-4D26-83B5-BEC207C67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F9867-8B01-4BFC-814A-5CC99CE24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inspiration from nature to make a more resilient chassis</a:t>
            </a:r>
          </a:p>
          <a:p>
            <a:r>
              <a:rPr lang="en-GB" dirty="0"/>
              <a:t>Explore methods of enabling an agent to understand its own limitations</a:t>
            </a:r>
          </a:p>
        </p:txBody>
      </p:sp>
    </p:spTree>
    <p:extLst>
      <p:ext uri="{BB962C8B-B14F-4D97-AF65-F5344CB8AC3E}">
        <p14:creationId xmlns:p14="http://schemas.microsoft.com/office/powerpoint/2010/main" val="3901249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BDDCF-AA15-4F78-A328-E99AB6437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D11F7-0A98-4E9F-8FA9-B54D6B132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Cockroach locomotion</a:t>
            </a:r>
          </a:p>
          <a:p>
            <a:r>
              <a:rPr lang="en-GB" dirty="0"/>
              <a:t>Project PROLERO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289EDDC1-C4FF-4586-805F-E43C8F8A2E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555" y="1825625"/>
            <a:ext cx="4978205" cy="19796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28947B-BF0E-4B92-8345-09BF5329BC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493" y="4043780"/>
            <a:ext cx="3292267" cy="265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914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7877A-BE1C-4F1E-A309-11235CF77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Genetic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78353-9B28-43B6-9B25-897392170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Used due to large search space and no training data</a:t>
            </a:r>
          </a:p>
          <a:p>
            <a:r>
              <a:rPr lang="en-GB" dirty="0"/>
              <a:t>Trialled different algorithms and network architectures</a:t>
            </a:r>
          </a:p>
          <a:p>
            <a:pPr lvl="1"/>
            <a:r>
              <a:rPr lang="en-GB" dirty="0"/>
              <a:t>Microbial </a:t>
            </a:r>
          </a:p>
          <a:p>
            <a:pPr lvl="1"/>
            <a:r>
              <a:rPr lang="en-GB" dirty="0"/>
              <a:t>Group evolution</a:t>
            </a:r>
          </a:p>
          <a:p>
            <a:pPr lvl="1"/>
            <a:r>
              <a:rPr lang="en-GB" dirty="0"/>
              <a:t>Conv1D</a:t>
            </a:r>
          </a:p>
          <a:p>
            <a:pPr lvl="1"/>
            <a:r>
              <a:rPr lang="en-GB" dirty="0"/>
              <a:t>Conv2D</a:t>
            </a:r>
          </a:p>
          <a:p>
            <a:pPr lvl="1"/>
            <a:r>
              <a:rPr lang="en-GB" dirty="0"/>
              <a:t>Feed forward</a:t>
            </a:r>
          </a:p>
          <a:p>
            <a:r>
              <a:rPr lang="en-GB" dirty="0"/>
              <a:t>Comparison with rule based approach</a:t>
            </a:r>
          </a:p>
          <a:p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6731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C1B44-0705-4E73-A9CD-FFC2B8925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</a:t>
            </a:r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DA6CCBEE-2E3A-4B46-BD6D-A0D8216AE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3466" y="3517319"/>
            <a:ext cx="2801257" cy="2100943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346C2E27-679B-4D58-8F4D-969C45305E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180" y="4334326"/>
            <a:ext cx="2558391" cy="1918793"/>
          </a:xfrm>
          <a:prstGeom prst="rect">
            <a:avLst/>
          </a:prstGeom>
        </p:spPr>
      </p:pic>
      <p:pic>
        <p:nvPicPr>
          <p:cNvPr id="11" name="Picture 10" descr="A picture containing chart&#10;&#10;Description automatically generated">
            <a:extLst>
              <a:ext uri="{FF2B5EF4-FFF2-40B4-BE49-F238E27FC236}">
                <a16:creationId xmlns:a16="http://schemas.microsoft.com/office/drawing/2014/main" id="{B6E76C28-9A3D-45E5-B157-0E3C2217B6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883" y="4645657"/>
            <a:ext cx="1720058" cy="12900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FCB1645-0708-41BF-BA6E-E397D87355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447" y="6153150"/>
            <a:ext cx="4352925" cy="704850"/>
          </a:xfrm>
          <a:prstGeom prst="rect">
            <a:avLst/>
          </a:prstGeom>
        </p:spPr>
      </p:pic>
      <p:pic>
        <p:nvPicPr>
          <p:cNvPr id="19" name="Picture 18" descr="Text&#10;&#10;Description automatically generated">
            <a:extLst>
              <a:ext uri="{FF2B5EF4-FFF2-40B4-BE49-F238E27FC236}">
                <a16:creationId xmlns:a16="http://schemas.microsoft.com/office/drawing/2014/main" id="{93D99BB6-C565-4492-A9EB-862B8573BA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314" y="1676551"/>
            <a:ext cx="4708560" cy="2118852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2C28272-46D1-4D0B-9EB7-F1FF44BF552E}"/>
              </a:ext>
            </a:extLst>
          </p:cNvPr>
          <p:cNvCxnSpPr>
            <a:cxnSpLocks/>
          </p:cNvCxnSpPr>
          <p:nvPr/>
        </p:nvCxnSpPr>
        <p:spPr>
          <a:xfrm flipH="1">
            <a:off x="8341761" y="3963533"/>
            <a:ext cx="838357" cy="131791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309E28-9CD7-4106-B16C-02C23066B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602583"/>
          </a:xfrm>
        </p:spPr>
        <p:txBody>
          <a:bodyPr/>
          <a:lstStyle/>
          <a:p>
            <a:r>
              <a:rPr lang="en-GB" dirty="0"/>
              <a:t>Procedurally generated terrain</a:t>
            </a:r>
          </a:p>
          <a:p>
            <a:r>
              <a:rPr lang="en-GB" dirty="0"/>
              <a:t>First person view</a:t>
            </a:r>
          </a:p>
          <a:p>
            <a:r>
              <a:rPr lang="en-GB" dirty="0"/>
              <a:t>Fitness determined by energy and collision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898358A-A3DB-452E-A4D7-183D7E548C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4852" y="5462184"/>
            <a:ext cx="6067425" cy="46672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1F2EAE-9D92-460F-A916-54DA3E7E90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70099" y="5861325"/>
            <a:ext cx="3743325" cy="79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038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33107-5F8C-44C9-AE86-9F120412A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Computer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0D773-3B9A-4288-85A9-A0E420DB7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Stereo vision</a:t>
            </a:r>
          </a:p>
          <a:p>
            <a:r>
              <a:rPr lang="en-GB" dirty="0"/>
              <a:t>Pre-processing testing</a:t>
            </a:r>
          </a:p>
          <a:p>
            <a:r>
              <a:rPr lang="en-GB" dirty="0"/>
              <a:t>Off-the-shelf Kinect</a:t>
            </a:r>
          </a:p>
          <a:p>
            <a:endParaRPr lang="en-GB" dirty="0"/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48754462-241E-43CF-8317-E693282413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6721" y="2792394"/>
            <a:ext cx="5435187" cy="1533421"/>
          </a:xfrm>
          <a:prstGeom prst="rect">
            <a:avLst/>
          </a:prstGeom>
        </p:spPr>
      </p:pic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DB2D8D7-C0A5-4970-8CBD-1C99CE0185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6177" y="1376720"/>
            <a:ext cx="5435187" cy="1323350"/>
          </a:xfrm>
          <a:prstGeom prst="rect">
            <a:avLst/>
          </a:prstGeom>
        </p:spPr>
      </p:pic>
      <p:pic>
        <p:nvPicPr>
          <p:cNvPr id="9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B5CA3BA-D60B-45EE-8390-ADB240D644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6720" y="4325815"/>
            <a:ext cx="5407559" cy="1463040"/>
          </a:xfrm>
          <a:prstGeom prst="rect">
            <a:avLst/>
          </a:prstGeom>
        </p:spPr>
      </p:pic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CC54B76-2306-4CA3-B4F7-233BF3E81F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9486" y="2898249"/>
            <a:ext cx="2513215" cy="2969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171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D3341-EA90-4F54-902F-1CD7E4DF6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Physical robot implementation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78C33-AA17-4C35-B7A7-7331BE74A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3D printed </a:t>
            </a:r>
            <a:r>
              <a:rPr lang="en-GB" dirty="0" err="1"/>
              <a:t>Whegs</a:t>
            </a:r>
            <a:endParaRPr lang="en-GB" dirty="0"/>
          </a:p>
          <a:p>
            <a:r>
              <a:rPr lang="en-GB" dirty="0"/>
              <a:t>Suspension implementation</a:t>
            </a:r>
          </a:p>
          <a:p>
            <a:r>
              <a:rPr lang="en-GB" dirty="0"/>
              <a:t>Back bending evolution</a:t>
            </a:r>
          </a:p>
          <a:p>
            <a:r>
              <a:rPr lang="en-GB" dirty="0"/>
              <a:t>Solar charging battery</a:t>
            </a:r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C7960A68-72EA-4550-90A4-50B925372F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8431" y="5108919"/>
            <a:ext cx="5724911" cy="1333148"/>
          </a:xfrm>
          <a:prstGeom prst="rect">
            <a:avLst/>
          </a:prstGeom>
        </p:spPr>
      </p:pic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A91EDD25-541E-4888-85D0-B93760F652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450" y="1690688"/>
            <a:ext cx="2160793" cy="1752583"/>
          </a:xfrm>
          <a:prstGeom prst="rect">
            <a:avLst/>
          </a:prstGeom>
        </p:spPr>
      </p:pic>
      <p:pic>
        <p:nvPicPr>
          <p:cNvPr id="9" name="Picture 8" descr="Diagram, engineering drawing&#10;&#10;Description automatically generated">
            <a:extLst>
              <a:ext uri="{FF2B5EF4-FFF2-40B4-BE49-F238E27FC236}">
                <a16:creationId xmlns:a16="http://schemas.microsoft.com/office/drawing/2014/main" id="{5DC4E2F0-4D49-425A-979C-267452AF51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293" y="4387814"/>
            <a:ext cx="2015495" cy="1999058"/>
          </a:xfrm>
          <a:prstGeom prst="rect">
            <a:avLst/>
          </a:prstGeom>
        </p:spPr>
      </p:pic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306A3861-E811-4783-A9D3-68E37BFE71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50" y="4437704"/>
            <a:ext cx="2105764" cy="1899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569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2D9E0-78A4-4491-A765-BD2EF24D9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78000-612F-447C-852A-0DCB9D0FF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Simulation showed proof of concept for evolved navigation</a:t>
            </a:r>
          </a:p>
          <a:p>
            <a:r>
              <a:rPr lang="en-GB" dirty="0"/>
              <a:t>Back bending improved locomotion</a:t>
            </a:r>
          </a:p>
          <a:p>
            <a:r>
              <a:rPr lang="en-GB" dirty="0"/>
              <a:t>Best model was group, however rule based was more trustworthy</a:t>
            </a:r>
          </a:p>
        </p:txBody>
      </p:sp>
      <p:pic>
        <p:nvPicPr>
          <p:cNvPr id="10" name="Picture 9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6C413A6D-372A-4E11-8BDE-2068983362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6878" y="4725185"/>
            <a:ext cx="2326924" cy="1745193"/>
          </a:xfrm>
          <a:prstGeom prst="rect">
            <a:avLst/>
          </a:prstGeom>
        </p:spPr>
      </p:pic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458E0A4A-2BDF-4BE2-8A2E-DD71A38C89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4877" y="4725185"/>
            <a:ext cx="2356921" cy="1767690"/>
          </a:xfrm>
          <a:prstGeom prst="rect">
            <a:avLst/>
          </a:prstGeom>
        </p:spPr>
      </p:pic>
      <p:pic>
        <p:nvPicPr>
          <p:cNvPr id="12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BAB46BD0-2E1D-4A79-AAFE-2B1776F74B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486" y="4747682"/>
            <a:ext cx="2326924" cy="1745193"/>
          </a:xfrm>
          <a:prstGeom prst="rect">
            <a:avLst/>
          </a:prstGeom>
        </p:spPr>
      </p:pic>
      <p:pic>
        <p:nvPicPr>
          <p:cNvPr id="14" name="Picture 13" descr="Chart&#10;&#10;Description automatically generated with medium confidence">
            <a:extLst>
              <a:ext uri="{FF2B5EF4-FFF2-40B4-BE49-F238E27FC236}">
                <a16:creationId xmlns:a16="http://schemas.microsoft.com/office/drawing/2014/main" id="{6CC54174-CB0D-4F1C-B2E1-9E46C6FEE0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523" y="4107235"/>
            <a:ext cx="3954991" cy="2342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02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03F74-881B-4CAB-A408-D9E8CBF0C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D070A-BB84-40FE-97E9-1A4C8A5FE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Nicholas Tomko, Inman Harvey, Nathaniel Virgo, and Andrew Philippides. Many hands make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light work: Further studies in group evolution. Artificial Life, 20(1):163–181, 2014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European Space Agency.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Prolero</a:t>
            </a:r>
            <a:r>
              <a:rPr lang="en-GB" b="0" i="0" dirty="0">
                <a:effectLst/>
                <a:latin typeface="Arial" panose="020B0604020202020204" pitchFamily="34" charset="0"/>
              </a:rPr>
              <a:t>.</a:t>
            </a:r>
            <a:r>
              <a:rPr lang="en-GB" dirty="0">
                <a:latin typeface="Arial" panose="020B0604020202020204" pitchFamily="34" charset="0"/>
              </a:rPr>
              <a:t> </a:t>
            </a:r>
            <a:r>
              <a:rPr lang="en-GB" dirty="0">
                <a:latin typeface="Arial" panose="020B0604020202020204" pitchFamily="34" charset="0"/>
                <a:hlinkClick r:id="rId2"/>
              </a:rPr>
              <a:t>https://www.esa.int/Enabling_Support/Space_Engineering_Technology/Automation_and_Robotics/PROLERO</a:t>
            </a:r>
            <a:endParaRPr lang="en-GB" dirty="0">
              <a:latin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R.T.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Schroer</a:t>
            </a:r>
            <a:r>
              <a:rPr lang="en-GB" b="0" i="0" dirty="0">
                <a:effectLst/>
                <a:latin typeface="Arial" panose="020B0604020202020204" pitchFamily="34" charset="0"/>
              </a:rPr>
              <a:t>, M.J. Boggess, R.J. Bachmann, R.D. Quinn, and R.E.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Ritzmann</a:t>
            </a:r>
            <a:r>
              <a:rPr lang="en-GB" b="0" i="0" dirty="0">
                <a:effectLst/>
                <a:latin typeface="Arial" panose="020B0604020202020204" pitchFamily="34" charset="0"/>
              </a:rPr>
              <a:t>. Comparing cock-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roach and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whegs</a:t>
            </a:r>
            <a:r>
              <a:rPr lang="en-GB" b="0" i="0" dirty="0">
                <a:effectLst/>
                <a:latin typeface="Arial" panose="020B0604020202020204" pitchFamily="34" charset="0"/>
              </a:rPr>
              <a:t> robot body motions. In IEEE International Conference on Robotics and Au-</a:t>
            </a:r>
            <a:br>
              <a:rPr lang="en-GB" dirty="0"/>
            </a:br>
            <a:r>
              <a:rPr lang="en-GB" b="0" i="0" dirty="0" err="1">
                <a:effectLst/>
                <a:latin typeface="Arial" panose="020B0604020202020204" pitchFamily="34" charset="0"/>
              </a:rPr>
              <a:t>tomation</a:t>
            </a:r>
            <a:r>
              <a:rPr lang="en-GB" b="0" i="0" dirty="0">
                <a:effectLst/>
                <a:latin typeface="Arial" panose="020B0604020202020204" pitchFamily="34" charset="0"/>
              </a:rPr>
              <a:t>, 2004. Proceedings. ICRA ’04. 2004, volume 4, pages 3288–3293 Vol.4, 2004.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5294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267</Words>
  <Application>Microsoft Office PowerPoint</Application>
  <PresentationFormat>Widescreen</PresentationFormat>
  <Paragraphs>38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Bio-Inspired Navigation on Varied Terrain</vt:lpstr>
      <vt:lpstr>Aims of the project</vt:lpstr>
      <vt:lpstr>Inspiration</vt:lpstr>
      <vt:lpstr>Genetic approach</vt:lpstr>
      <vt:lpstr>Simulation</vt:lpstr>
      <vt:lpstr>Computer vision</vt:lpstr>
      <vt:lpstr>Physical robot implementation </vt:lpstr>
      <vt:lpstr>Conclusions and future work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Bio-Inspired Navigation on Varied Terrain</dc:title>
  <dc:creator>Dexter Shepherd</dc:creator>
  <cp:lastModifiedBy>Dexter Shepherd</cp:lastModifiedBy>
  <cp:revision>15</cp:revision>
  <dcterms:created xsi:type="dcterms:W3CDTF">2022-04-21T09:40:11Z</dcterms:created>
  <dcterms:modified xsi:type="dcterms:W3CDTF">2022-04-22T20:59:45Z</dcterms:modified>
</cp:coreProperties>
</file>

<file path=docProps/thumbnail.jpeg>
</file>